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74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11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51C07-3E73-4696-9291-56B2334DD435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7AAC-3B75-4E81-A9C7-B8013FDFF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87AAC-3B75-4E81-A9C7-B8013FDFF18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31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590E2A-5FE2-76D6-A0D9-9EA1264AB31B}"/>
              </a:ext>
            </a:extLst>
          </p:cNvPr>
          <p:cNvSpPr/>
          <p:nvPr/>
        </p:nvSpPr>
        <p:spPr>
          <a:xfrm>
            <a:off x="277585" y="636814"/>
            <a:ext cx="6613071" cy="5878286"/>
          </a:xfrm>
          <a:prstGeom prst="rect">
            <a:avLst/>
          </a:prstGeom>
          <a:gradFill>
            <a:gsLst>
              <a:gs pos="0">
                <a:schemeClr val="bg1">
                  <a:lumMod val="0"/>
                </a:schemeClr>
              </a:gs>
              <a:gs pos="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E6A3AE-D6DB-AEDE-230F-42E989DE1E6E}"/>
              </a:ext>
            </a:extLst>
          </p:cNvPr>
          <p:cNvSpPr txBox="1"/>
          <p:nvPr/>
        </p:nvSpPr>
        <p:spPr>
          <a:xfrm>
            <a:off x="440870" y="636814"/>
            <a:ext cx="64497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2"/>
                </a:solidFill>
              </a:rPr>
              <a:t>Conteúdos:</a:t>
            </a:r>
          </a:p>
          <a:p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1- </a:t>
            </a:r>
            <a:r>
              <a:rPr lang="pt-BR" sz="2800" b="1" dirty="0"/>
              <a:t>Apresentação</a:t>
            </a:r>
          </a:p>
          <a:p>
            <a:endParaRPr lang="pt-BR" sz="2800" b="1" dirty="0"/>
          </a:p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2-</a:t>
            </a:r>
            <a:r>
              <a:rPr lang="pt-BR" sz="2800" b="1" dirty="0"/>
              <a:t> Gestão Técnica</a:t>
            </a:r>
          </a:p>
          <a:p>
            <a:endParaRPr lang="pt-BR" sz="2800" b="1" dirty="0"/>
          </a:p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3-</a:t>
            </a:r>
            <a:r>
              <a:rPr lang="pt-BR" sz="2800" b="1" dirty="0"/>
              <a:t> Gestão Financeira</a:t>
            </a:r>
          </a:p>
          <a:p>
            <a:endParaRPr lang="pt-BR" sz="2800" b="1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DB497C0-AF5B-4A25-2FDD-DC8ADC6C21A7}"/>
              </a:ext>
            </a:extLst>
          </p:cNvPr>
          <p:cNvSpPr/>
          <p:nvPr/>
        </p:nvSpPr>
        <p:spPr>
          <a:xfrm>
            <a:off x="277585" y="714042"/>
            <a:ext cx="6613071" cy="6143958"/>
          </a:xfrm>
          <a:prstGeom prst="rect">
            <a:avLst/>
          </a:prstGeom>
          <a:gradFill>
            <a:gsLst>
              <a:gs pos="0">
                <a:schemeClr val="bg1">
                  <a:lumMod val="0"/>
                </a:schemeClr>
              </a:gs>
              <a:gs pos="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b="1" dirty="0">
                <a:solidFill>
                  <a:schemeClr val="tx1"/>
                </a:solidFill>
              </a:rPr>
              <a:t>Fundada em 1984 como Clube Escolar Barão do Rio Branco - </a:t>
            </a:r>
            <a:r>
              <a:rPr lang="pt-BR" sz="1600" dirty="0">
                <a:solidFill>
                  <a:schemeClr val="tx1"/>
                </a:solidFill>
              </a:rPr>
              <a:t>Este foi o primeiro passo que marcou o início de uma trajetória que seria marcante no voleibol catarinense e nacional.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Década de 1990 - </a:t>
            </a:r>
            <a:r>
              <a:rPr lang="pt-BR" sz="1600" dirty="0">
                <a:solidFill>
                  <a:schemeClr val="tx1"/>
                </a:solidFill>
              </a:rPr>
              <a:t>Tornou-se referência como o principal clube formador do voleibol em Santa Catarina, contribuindo significativamente para o desenvolvimento de atletas e treinadores.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1996 - Barão/Ceval - </a:t>
            </a:r>
            <a:r>
              <a:rPr lang="pt-BR" sz="1600" dirty="0">
                <a:solidFill>
                  <a:schemeClr val="tx1"/>
                </a:solidFill>
              </a:rPr>
              <a:t>Início de uma nova fase com apoio da Ceval, fortalecendo o time para competições estaduais e nacionais.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b="1" dirty="0">
                <a:solidFill>
                  <a:schemeClr val="tx1"/>
                </a:solidFill>
              </a:rPr>
              <a:t> 1998 - Soya/Blumenau (Liga Nacional) - </a:t>
            </a:r>
            <a:r>
              <a:rPr lang="pt-BR" sz="1600" dirty="0">
                <a:solidFill>
                  <a:schemeClr val="tx1"/>
                </a:solidFill>
              </a:rPr>
              <a:t>Primeira participação na Liga Nacional, colocando Blumenau no cenário do voleibol brasileiro de elite.</a:t>
            </a:r>
            <a:endParaRPr lang="pt-BR" sz="16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b="1" dirty="0">
                <a:solidFill>
                  <a:schemeClr val="tx1"/>
                </a:solidFill>
              </a:rPr>
              <a:t> Homenagem ao Prof. Artur Novaes - </a:t>
            </a:r>
            <a:r>
              <a:rPr lang="pt-BR" sz="1600" dirty="0">
                <a:solidFill>
                  <a:schemeClr val="tx1"/>
                </a:solidFill>
              </a:rPr>
              <a:t>Em 2013, adotou o nome “APAN” em tributo ao professor, destacando a importância de sua contribuição para o esporte.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Retorno à elite do Voleibol Nacional - </a:t>
            </a:r>
            <a:r>
              <a:rPr lang="pt-BR" sz="1600" dirty="0">
                <a:solidFill>
                  <a:schemeClr val="tx1"/>
                </a:solidFill>
              </a:rPr>
              <a:t>A partir de 2018, conseguiu reconquistar posição na elite do esporte, com presença frequente na Superliga A desde 2019.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Relevância Nacional - </a:t>
            </a:r>
            <a:r>
              <a:rPr lang="pt-BR" sz="1600" dirty="0">
                <a:solidFill>
                  <a:schemeClr val="tx1"/>
                </a:solidFill>
              </a:rPr>
              <a:t>Com um histórico de 8 (oito) vezes vencedor do Troféu Eficiência (FCV), o clube consolidou-se como uma das forças mais expressivas do voleibol catarinense e brasileiro.</a:t>
            </a:r>
          </a:p>
          <a:p>
            <a:pPr algn="just"/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E70A74-9E45-A04C-E185-40E6C6DC6D18}"/>
              </a:ext>
            </a:extLst>
          </p:cNvPr>
          <p:cNvSpPr txBox="1"/>
          <p:nvPr/>
        </p:nvSpPr>
        <p:spPr>
          <a:xfrm>
            <a:off x="1322614" y="-142255"/>
            <a:ext cx="6221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2"/>
                </a:solidFill>
              </a:rPr>
              <a:t>Apresentação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C9A4B1-3A5A-5FC4-8365-CA5B2341FE9E}"/>
              </a:ext>
            </a:extLst>
          </p:cNvPr>
          <p:cNvSpPr/>
          <p:nvPr/>
        </p:nvSpPr>
        <p:spPr>
          <a:xfrm>
            <a:off x="5085347" y="192505"/>
            <a:ext cx="6930190" cy="6665495"/>
          </a:xfrm>
          <a:prstGeom prst="rect">
            <a:avLst/>
          </a:prstGeom>
          <a:gradFill>
            <a:gsLst>
              <a:gs pos="0">
                <a:schemeClr val="bg1">
                  <a:lumMod val="0"/>
                </a:schemeClr>
              </a:gs>
              <a:gs pos="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11530B-AFFD-ABA0-47E0-F1A036F00C77}"/>
              </a:ext>
            </a:extLst>
          </p:cNvPr>
          <p:cNvSpPr txBox="1"/>
          <p:nvPr/>
        </p:nvSpPr>
        <p:spPr>
          <a:xfrm>
            <a:off x="5390147" y="433137"/>
            <a:ext cx="662539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2"/>
                </a:solidFill>
              </a:rPr>
              <a:t>Gestão Técnica</a:t>
            </a:r>
          </a:p>
          <a:p>
            <a:endParaRPr lang="pt-BR" sz="2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Estrutura e categorias: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2000" b="1" dirty="0"/>
              <a:t>Única equipe de Santa Catarina inscrita em todas as categorias da Federação Catarinense de Voleibol - FCV - </a:t>
            </a:r>
            <a:r>
              <a:rPr lang="pt-BR" sz="2000" dirty="0"/>
              <a:t>Desde 2013 até 2024, a APAN destaca-se como a única equipe em Santa Catarina que participa de todas as categorias organizadas pela FCV, demonstrando consistência e abrangência competitiva.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2000" dirty="0"/>
              <a:t> </a:t>
            </a:r>
            <a:r>
              <a:rPr lang="pt-BR" sz="2000" b="1" dirty="0"/>
              <a:t>Destaque na revelação de atletas para Seleções Brasileiras - </a:t>
            </a:r>
            <a:r>
              <a:rPr lang="pt-BR" sz="2000" dirty="0"/>
              <a:t>Ao longo de sua trajetória, a APAN, formou mais de 30 atletas que integraram Seleções Nacionais, contribuindo significativamente para o desenvolvimento do voleibol brasileiro.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sz="2000" b="1" dirty="0"/>
              <a:t> Amplo alcance em competições regionais e nacionais - </a:t>
            </a:r>
            <a:r>
              <a:rPr lang="pt-BR" sz="2000" dirty="0"/>
              <a:t>A equipe tem presença ativa nas competições organizadas pela FCV, Confederação Brasileira de Voleibol – CBV e FESPORTE, além de sua participação regular na Superliga, consolidando sua relevância no cenário esportivo.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/>
          </a:p>
          <a:p>
            <a:endParaRPr lang="pt-BR" sz="2000" dirty="0">
              <a:solidFill>
                <a:schemeClr val="accent2"/>
              </a:solidFill>
            </a:endParaRPr>
          </a:p>
          <a:p>
            <a:endParaRPr lang="pt-BR" sz="5400" dirty="0">
              <a:solidFill>
                <a:schemeClr val="accent2"/>
              </a:solidFill>
            </a:endParaRPr>
          </a:p>
          <a:p>
            <a:endParaRPr lang="pt-BR" sz="5400" dirty="0">
              <a:solidFill>
                <a:schemeClr val="accent2"/>
              </a:solidFill>
            </a:endParaRPr>
          </a:p>
          <a:p>
            <a:endParaRPr lang="pt-BR" sz="5400" dirty="0">
              <a:solidFill>
                <a:schemeClr val="accent2"/>
              </a:solidFill>
            </a:endParaRPr>
          </a:p>
          <a:p>
            <a:endParaRPr lang="pt-BR" sz="5400" dirty="0">
              <a:solidFill>
                <a:schemeClr val="accent2"/>
              </a:solidFill>
            </a:endParaRPr>
          </a:p>
          <a:p>
            <a:endParaRPr lang="pt-BR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46C46B5-526C-8836-D42E-37132744A96C}"/>
              </a:ext>
            </a:extLst>
          </p:cNvPr>
          <p:cNvSpPr/>
          <p:nvPr/>
        </p:nvSpPr>
        <p:spPr>
          <a:xfrm>
            <a:off x="0" y="786064"/>
            <a:ext cx="6898105" cy="4989094"/>
          </a:xfrm>
          <a:prstGeom prst="rect">
            <a:avLst/>
          </a:prstGeom>
          <a:gradFill>
            <a:gsLst>
              <a:gs pos="0">
                <a:schemeClr val="bg1">
                  <a:lumMod val="0"/>
                </a:schemeClr>
              </a:gs>
              <a:gs pos="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D8878A-21D2-12B1-E980-EFC2AD501EAA}"/>
              </a:ext>
            </a:extLst>
          </p:cNvPr>
          <p:cNvSpPr txBox="1"/>
          <p:nvPr/>
        </p:nvSpPr>
        <p:spPr>
          <a:xfrm>
            <a:off x="-8022" y="1"/>
            <a:ext cx="662539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</a:rPr>
              <a:t>Resultados esportivos 2024: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b="1" dirty="0"/>
              <a:t>Participação completa em todas as categorias de base - </a:t>
            </a:r>
            <a:r>
              <a:rPr lang="pt-BR" dirty="0"/>
              <a:t>A APAN seguiu com um papel destacado na formação de novos atletas, evidenciando por sua atuação em todas as categorias de base da Federação Catarinense de Voleibol (FCV) em 2024.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dirty="0"/>
              <a:t> </a:t>
            </a:r>
            <a:r>
              <a:rPr lang="pt-BR" b="1" dirty="0"/>
              <a:t>Permanência na elite do voleibol nacional - </a:t>
            </a:r>
            <a:r>
              <a:rPr lang="pt-BR" dirty="0"/>
              <a:t>A equipe manteve uma presença sólida na Superliga A, permanecendo entre os principais clubes do Brasil e reforçando sua relevância no cenário esportivo nacional.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dirty="0"/>
              <a:t> </a:t>
            </a:r>
            <a:r>
              <a:rPr lang="pt-BR" b="1" dirty="0"/>
              <a:t>Classificação de destaque nacional - </a:t>
            </a:r>
            <a:r>
              <a:rPr lang="pt-BR" dirty="0"/>
              <a:t>Com um desempenho excepcional, a equipe destacou-se com uma classificação competitiva que garantiu seu papel de liderança entre os melhores times brasileiros.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dirty="0"/>
              <a:t> </a:t>
            </a:r>
            <a:r>
              <a:rPr lang="pt-BR" b="1" dirty="0"/>
              <a:t>Fortalecimento de projetos sociais - </a:t>
            </a:r>
            <a:r>
              <a:rPr lang="pt-BR" dirty="0"/>
              <a:t>Programas voltados para jovens atletas foram reforçados em 2024, unificando o desenvolvimento esportivo com ações sociais e promovendo inclusão e oportunidades através do vôlei. </a:t>
            </a:r>
          </a:p>
          <a:p>
            <a:pPr algn="just">
              <a:buFont typeface="Wingdings" panose="05000000000000000000" pitchFamily="2" charset="2"/>
              <a:buChar char="Ø"/>
              <a:defRPr sz="2000">
                <a:solidFill>
                  <a:srgbClr val="323232"/>
                </a:solidFill>
              </a:defRPr>
            </a:pPr>
            <a:r>
              <a:rPr lang="pt-BR" dirty="0"/>
              <a:t> </a:t>
            </a:r>
            <a:r>
              <a:rPr lang="pt-BR" b="1" dirty="0"/>
              <a:t>Consolidação de talentos para Seleções - </a:t>
            </a:r>
            <a:r>
              <a:rPr lang="pt-BR" dirty="0"/>
              <a:t>Em continuidade ao histórico da APAN, novos atletas foram preparados para representar o Brasil, reforçando a tradição do clube como formador de talentos. 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9062607-5EEA-FA5A-798A-AE0ED3DDE375}"/>
              </a:ext>
            </a:extLst>
          </p:cNvPr>
          <p:cNvSpPr/>
          <p:nvPr/>
        </p:nvSpPr>
        <p:spPr>
          <a:xfrm>
            <a:off x="5101389" y="0"/>
            <a:ext cx="6898105" cy="6858000"/>
          </a:xfrm>
          <a:prstGeom prst="rect">
            <a:avLst/>
          </a:prstGeom>
          <a:gradFill>
            <a:gsLst>
              <a:gs pos="0">
                <a:schemeClr val="bg1">
                  <a:lumMod val="0"/>
                </a:schemeClr>
              </a:gs>
              <a:gs pos="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E4389A-F65B-79FF-A999-29C160839A61}"/>
              </a:ext>
            </a:extLst>
          </p:cNvPr>
          <p:cNvSpPr txBox="1"/>
          <p:nvPr/>
        </p:nvSpPr>
        <p:spPr>
          <a:xfrm>
            <a:off x="5229726" y="0"/>
            <a:ext cx="67697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2"/>
                </a:solidFill>
              </a:rPr>
              <a:t>Gestão financeira: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2"/>
                </a:solidFill>
              </a:rPr>
              <a:t>Receitas 2024: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Receita Operacional Bruta - </a:t>
            </a:r>
            <a:r>
              <a:rPr lang="pt-BR" dirty="0"/>
              <a:t>A soma total das receitas diretamente resultante das operações do projeto em 2024 foi registrada em R$ 632.919,68, representando o sucesso na captação e maximização de recursos.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Receita Operacional Líquida - </a:t>
            </a:r>
            <a:r>
              <a:rPr lang="pt-BR" dirty="0"/>
              <a:t>Após deduções, como bonificações e ajustes, a receita líquida alcançou R$ 625.724,85, reforçando a eficiência no controle financeiro.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Fontes de Receita - </a:t>
            </a:r>
            <a:r>
              <a:rPr lang="pt-BR" dirty="0"/>
              <a:t>As principais fontes de receita incluem prestação de serviços, patrocínios privados e bonificações de mercadorias, que contribuíram com valores como R$ 16.302,44, demonstrando diversificação e abrangência.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Prestação de Serviços - </a:t>
            </a:r>
            <a:r>
              <a:rPr lang="pt-BR" dirty="0"/>
              <a:t>Uma parcela significativa da receita foi gerada por meio de contratos de prestação de serviços, destacando o papel dos projetos autossustentáveis e da colaboração com instituições parceiras.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Patrocínios Privados - </a:t>
            </a:r>
            <a:r>
              <a:rPr lang="pt-BR" dirty="0"/>
              <a:t>Diversas empresas privadas desempenharam um papel essencial como patrocinadores, apoiando  financeiramente a equipe e reforçando o vínculo com o esporte em Santa Catarina, em especial no município de Blumenau/SC.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D1D648F-DABD-7B11-0776-D399BF8B9C44}"/>
              </a:ext>
            </a:extLst>
          </p:cNvPr>
          <p:cNvSpPr/>
          <p:nvPr/>
        </p:nvSpPr>
        <p:spPr>
          <a:xfrm>
            <a:off x="1" y="1155032"/>
            <a:ext cx="6978316" cy="4315326"/>
          </a:xfrm>
          <a:prstGeom prst="rect">
            <a:avLst/>
          </a:prstGeom>
          <a:gradFill>
            <a:gsLst>
              <a:gs pos="0">
                <a:schemeClr val="bg1">
                  <a:lumMod val="0"/>
                </a:schemeClr>
              </a:gs>
              <a:gs pos="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75D145-F063-2E7B-362D-C0365A8FE8FB}"/>
              </a:ext>
            </a:extLst>
          </p:cNvPr>
          <p:cNvSpPr txBox="1"/>
          <p:nvPr/>
        </p:nvSpPr>
        <p:spPr>
          <a:xfrm>
            <a:off x="144379" y="175061"/>
            <a:ext cx="630454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2"/>
                </a:solidFill>
              </a:rPr>
              <a:t>Despesas 2024: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Total de Despesas Operacionais, Financeiras e Administrativas – </a:t>
            </a:r>
            <a:r>
              <a:rPr lang="pt-BR" dirty="0"/>
              <a:t>Foram contabilizados R$ 398.869,78, englobando as principais áreas de gestão da APAN.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Detalhamento - </a:t>
            </a:r>
            <a:r>
              <a:rPr lang="pt-BR" dirty="0"/>
              <a:t>As despesas operacionais incluem vendas (R$ 7.644,14), despesas administrativas (R$ 358.890,64) e impostos e taxas (R$ 32.335,00).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Despesas Financeiras - </a:t>
            </a:r>
            <a:r>
              <a:rPr lang="pt-BR" dirty="0"/>
              <a:t>Um montante de R$ 26.916,34 foi alocado para despesas financeiras, como juros e serviços bancários.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Lucro Líquido - </a:t>
            </a:r>
            <a:r>
              <a:rPr lang="pt-BR" dirty="0"/>
              <a:t>Apesar  das despesas, a gestão eficiente resultou em um lucro considerável de R$ 216.241,17.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Sustentabilidade Financeira - </a:t>
            </a:r>
            <a:r>
              <a:rPr lang="pt-BR" dirty="0"/>
              <a:t>O controle de custos e as estratégias financeiras bem executadas contribuíram para um desempenho econômico positivo em 2024.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Destaca-se que, a </a:t>
            </a:r>
            <a:r>
              <a:rPr lang="pt-BR" sz="2000" b="1" dirty="0"/>
              <a:t>Associação Prof. Artur Novaes - APAN</a:t>
            </a:r>
            <a:r>
              <a:rPr lang="pt-BR" sz="2000" dirty="0"/>
              <a:t>, teve suas principais despesas no ano de 2024 as quais serviram para o pagamento de logística, uniformes, equipamentos para os atletas, técnicos, transporte, hospedagens, alimentação, viagens, taxas de inscrições, auxílio de atletas, entre outras diversas despesas.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888</Words>
  <Application>Microsoft Office PowerPoint</Application>
  <PresentationFormat>Personalizar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Master</dc:creator>
  <cp:keywords/>
  <dc:description>generated using python-pptx</dc:description>
  <cp:lastModifiedBy>Victor Fellipe Ribeiro Ern</cp:lastModifiedBy>
  <cp:revision>2</cp:revision>
  <dcterms:created xsi:type="dcterms:W3CDTF">2013-01-27T09:14:16Z</dcterms:created>
  <dcterms:modified xsi:type="dcterms:W3CDTF">2025-09-23T23:48:40Z</dcterms:modified>
  <cp:category/>
</cp:coreProperties>
</file>